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BC64-A5E3-4F60-A978-1A6484D554CD}" type="datetimeFigureOut">
              <a:rPr kumimoji="1" lang="ja-JP" altLang="en-US" smtClean="0"/>
              <a:t>2011/5/20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138C-8D08-4C04-88F4-1AE1A4F9068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BC64-A5E3-4F60-A978-1A6484D554CD}" type="datetimeFigureOut">
              <a:rPr kumimoji="1" lang="ja-JP" altLang="en-US" smtClean="0"/>
              <a:t>2011/5/20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138C-8D08-4C04-88F4-1AE1A4F9068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BC64-A5E3-4F60-A978-1A6484D554CD}" type="datetimeFigureOut">
              <a:rPr kumimoji="1" lang="ja-JP" altLang="en-US" smtClean="0"/>
              <a:t>2011/5/20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138C-8D08-4C04-88F4-1AE1A4F9068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BC64-A5E3-4F60-A978-1A6484D554CD}" type="datetimeFigureOut">
              <a:rPr kumimoji="1" lang="ja-JP" altLang="en-US" smtClean="0"/>
              <a:t>2011/5/20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138C-8D08-4C04-88F4-1AE1A4F9068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BC64-A5E3-4F60-A978-1A6484D554CD}" type="datetimeFigureOut">
              <a:rPr kumimoji="1" lang="ja-JP" altLang="en-US" smtClean="0"/>
              <a:t>2011/5/20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138C-8D08-4C04-88F4-1AE1A4F9068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BC64-A5E3-4F60-A978-1A6484D554CD}" type="datetimeFigureOut">
              <a:rPr kumimoji="1" lang="ja-JP" altLang="en-US" smtClean="0"/>
              <a:t>2011/5/20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138C-8D08-4C04-88F4-1AE1A4F9068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BC64-A5E3-4F60-A978-1A6484D554CD}" type="datetimeFigureOut">
              <a:rPr kumimoji="1" lang="ja-JP" altLang="en-US" smtClean="0"/>
              <a:t>2011/5/20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138C-8D08-4C04-88F4-1AE1A4F9068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BC64-A5E3-4F60-A978-1A6484D554CD}" type="datetimeFigureOut">
              <a:rPr kumimoji="1" lang="ja-JP" altLang="en-US" smtClean="0"/>
              <a:t>2011/5/20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138C-8D08-4C04-88F4-1AE1A4F9068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BC64-A5E3-4F60-A978-1A6484D554CD}" type="datetimeFigureOut">
              <a:rPr kumimoji="1" lang="ja-JP" altLang="en-US" smtClean="0"/>
              <a:t>2011/5/20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138C-8D08-4C04-88F4-1AE1A4F9068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BC64-A5E3-4F60-A978-1A6484D554CD}" type="datetimeFigureOut">
              <a:rPr kumimoji="1" lang="ja-JP" altLang="en-US" smtClean="0"/>
              <a:t>2011/5/20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138C-8D08-4C04-88F4-1AE1A4F9068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BC64-A5E3-4F60-A978-1A6484D554CD}" type="datetimeFigureOut">
              <a:rPr kumimoji="1" lang="ja-JP" altLang="en-US" smtClean="0"/>
              <a:t>2011/5/20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138C-8D08-4C04-88F4-1AE1A4F9068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4BC64-A5E3-4F60-A978-1A6484D554CD}" type="datetimeFigureOut">
              <a:rPr kumimoji="1" lang="ja-JP" altLang="en-US" smtClean="0"/>
              <a:t>2011/5/20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2138C-8D08-4C04-88F4-1AE1A4F9068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就職支援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385392"/>
            <a:ext cx="8161616" cy="5472608"/>
          </a:xfrm>
        </p:spPr>
        <p:txBody>
          <a:bodyPr/>
          <a:lstStyle/>
          <a:p>
            <a:r>
              <a:rPr kumimoji="1" lang="ja-JP" altLang="en-US" sz="1600" dirty="0" smtClean="0"/>
              <a:t>青学アメフト部では、２００４年</a:t>
            </a:r>
            <a:r>
              <a:rPr kumimoji="1" lang="ja-JP" altLang="en-US" sz="1600" dirty="0" smtClean="0"/>
              <a:t>以来、４年生</a:t>
            </a:r>
            <a:r>
              <a:rPr kumimoji="1" lang="ja-JP" altLang="en-US" sz="1600" dirty="0" smtClean="0"/>
              <a:t>に対する就職支援及び１</a:t>
            </a:r>
            <a:r>
              <a:rPr kumimoji="1" lang="en-US" altLang="ja-JP" sz="1600" dirty="0" smtClean="0"/>
              <a:t>−</a:t>
            </a:r>
            <a:r>
              <a:rPr kumimoji="1" lang="ja-JP" altLang="en-US" sz="1600" dirty="0" smtClean="0"/>
              <a:t>３年生に対するキャリア支援を実施しています。４年間部活動に没頭しながらも、学生の本分である勉学と就職活動にも真剣に向き合い、立派な社会人として送り出すことを目的としています。就職支援／キャリア支援を通して、自分自身の長所短所を知り、チームメートの心を理解し、言語能力を高めることで、就職活動だけでなく</a:t>
            </a:r>
            <a:r>
              <a:rPr kumimoji="1" lang="ja-JP" altLang="en-US" sz="1600" b="1" dirty="0" smtClean="0"/>
              <a:t>チーム力向上</a:t>
            </a:r>
            <a:r>
              <a:rPr kumimoji="1" lang="ja-JP" altLang="en-US" sz="1600" dirty="0" smtClean="0"/>
              <a:t>という成果も生み出しています。</a:t>
            </a:r>
            <a:endParaRPr kumimoji="1" lang="en-US" altLang="ja-JP" sz="1600" dirty="0"/>
          </a:p>
          <a:p>
            <a:pPr marL="0" indent="0">
              <a:buNone/>
            </a:pPr>
            <a:r>
              <a:rPr kumimoji="1" lang="ja-JP" altLang="en-US" sz="1600" dirty="0" smtClean="0"/>
              <a:t>＜プログラム内容＞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①</a:t>
            </a:r>
            <a:r>
              <a:rPr kumimoji="1" lang="ja-JP" altLang="en-US" sz="1600" dirty="0" smtClean="0"/>
              <a:t>自己理解グループワーク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ja-JP" altLang="ja-JP" sz="1600" dirty="0"/>
              <a:t>　</a:t>
            </a:r>
            <a:r>
              <a:rPr kumimoji="1" lang="en-US" altLang="ja-JP" sz="1600" dirty="0" smtClean="0"/>
              <a:t>②</a:t>
            </a:r>
            <a:r>
              <a:rPr kumimoji="1" lang="ja-JP" altLang="en-US" sz="1600" dirty="0" smtClean="0"/>
              <a:t>グループディスカッション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ja-JP" altLang="ja-JP" sz="1600" dirty="0"/>
              <a:t>　</a:t>
            </a:r>
            <a:r>
              <a:rPr kumimoji="1" lang="en-US" altLang="ja-JP" sz="1600" dirty="0" smtClean="0"/>
              <a:t>③</a:t>
            </a:r>
            <a:r>
              <a:rPr kumimoji="1" lang="ja-JP" altLang="en-US" sz="1600" dirty="0" smtClean="0"/>
              <a:t>模擬面接</a:t>
            </a:r>
            <a:endParaRPr kumimoji="1" lang="en-US" altLang="ja-JP" sz="1600" dirty="0"/>
          </a:p>
          <a:p>
            <a:pPr marL="0" indent="0">
              <a:buNone/>
            </a:pPr>
            <a:r>
              <a:rPr kumimoji="1" lang="ja-JP" altLang="en-US" sz="1600" dirty="0" smtClean="0"/>
              <a:t>＜ＯＢＯＧの主な就職先＞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i="1" dirty="0" smtClean="0"/>
              <a:t>鹿島建設、ソニー、日立、上野商会、</a:t>
            </a:r>
            <a:r>
              <a:rPr lang="en-US" altLang="ja-JP" sz="1600" i="1" dirty="0" smtClean="0"/>
              <a:t>IBM</a:t>
            </a:r>
            <a:r>
              <a:rPr lang="ja-JP" altLang="en-US" sz="1600" i="1" dirty="0" smtClean="0"/>
              <a:t>、東芝、ソニー生命、</a:t>
            </a:r>
            <a:r>
              <a:rPr lang="en-US" altLang="ja-JP" sz="1600" i="1" dirty="0" smtClean="0"/>
              <a:t>USEN</a:t>
            </a:r>
            <a:r>
              <a:rPr lang="ja-JP" altLang="en-US" sz="1600" i="1" dirty="0" smtClean="0"/>
              <a:t>、博報堂、加賀電子、</a:t>
            </a:r>
            <a:r>
              <a:rPr lang="en-US" altLang="ja-JP" sz="1600" i="1" dirty="0" smtClean="0"/>
              <a:t>BMG</a:t>
            </a:r>
            <a:r>
              <a:rPr lang="ja-JP" altLang="en-US" sz="1600" i="1" dirty="0" smtClean="0"/>
              <a:t>ファンハウス、カルビー、東京</a:t>
            </a:r>
            <a:r>
              <a:rPr lang="ja-JP" altLang="en-US" sz="1600" i="1" dirty="0"/>
              <a:t>三菱</a:t>
            </a:r>
            <a:r>
              <a:rPr lang="en-US" altLang="ja-JP" sz="1600" i="1" dirty="0"/>
              <a:t>UFJ</a:t>
            </a:r>
            <a:r>
              <a:rPr lang="ja-JP" altLang="en-US" sz="1600" i="1" dirty="0" smtClean="0"/>
              <a:t>銀行、三越、キリン、大和</a:t>
            </a:r>
            <a:r>
              <a:rPr lang="ja-JP" altLang="en-US" sz="1600" i="1" dirty="0"/>
              <a:t>証券</a:t>
            </a:r>
            <a:r>
              <a:rPr lang="en-US" altLang="ja-JP" sz="1600" i="1" dirty="0" smtClean="0"/>
              <a:t>SMBC</a:t>
            </a:r>
            <a:r>
              <a:rPr lang="ja-JP" altLang="en-US" sz="1600" i="1" dirty="0" smtClean="0"/>
              <a:t>、</a:t>
            </a:r>
            <a:r>
              <a:rPr lang="en-US" altLang="ja-JP" sz="1600" i="1" dirty="0" smtClean="0"/>
              <a:t>KURIHARA CORPORATION</a:t>
            </a:r>
            <a:r>
              <a:rPr lang="ja-JP" altLang="en-US" sz="1600" i="1" dirty="0" smtClean="0"/>
              <a:t>、</a:t>
            </a:r>
            <a:r>
              <a:rPr lang="en-US" altLang="ja-JP" sz="1600" i="1" dirty="0" smtClean="0"/>
              <a:t>IHI</a:t>
            </a:r>
            <a:r>
              <a:rPr lang="ja-JP" altLang="en-US" sz="1600" i="1" dirty="0" smtClean="0"/>
              <a:t>、東急不動産、富士通、全日空、旭化成、ソニー</a:t>
            </a:r>
            <a:r>
              <a:rPr lang="ja-JP" altLang="en-US" sz="1600" i="1" dirty="0"/>
              <a:t>・</a:t>
            </a:r>
            <a:r>
              <a:rPr lang="ja-JP" altLang="en-US" sz="1600" i="1" dirty="0" smtClean="0"/>
              <a:t>ミュージックエンタテインメント、三井物産、野村不動産、富士ゼロックス、積水ハウス、野村證券</a:t>
            </a:r>
            <a:r>
              <a:rPr lang="ja-JP" altLang="en-US" sz="1600" i="1" dirty="0"/>
              <a:t>　</a:t>
            </a:r>
            <a:r>
              <a:rPr lang="ja-JP" altLang="en-US" sz="1600" i="1" dirty="0" smtClean="0"/>
              <a:t>他</a:t>
            </a:r>
            <a:endParaRPr kumimoji="1" lang="en-US" altLang="ja-JP" sz="16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3214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171450"/>
            <a:ext cx="9144000" cy="1143000"/>
          </a:xfrm>
          <a:ln/>
        </p:spPr>
        <p:txBody>
          <a:bodyPr>
            <a:normAutofit fontScale="90000"/>
          </a:bodyPr>
          <a:lstStyle/>
          <a:p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１年生向け</a:t>
            </a:r>
            <a:r>
              <a:rPr lang="ja-JP" altLang="en-US" dirty="0"/>
              <a:t>キャリア支援</a:t>
            </a:r>
          </a:p>
        </p:txBody>
      </p:sp>
      <p:pic>
        <p:nvPicPr>
          <p:cNvPr id="97286" name="Picture 6" descr="イメージ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4052604" cy="3294063"/>
          </a:xfrm>
          <a:prstGeom prst="rect">
            <a:avLst/>
          </a:prstGeom>
          <a:noFill/>
        </p:spPr>
      </p:pic>
      <p:pic>
        <p:nvPicPr>
          <p:cNvPr id="97288" name="Picture 8" descr="イメージ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268760"/>
            <a:ext cx="4070186" cy="3308350"/>
          </a:xfrm>
          <a:prstGeom prst="rect">
            <a:avLst/>
          </a:prstGeom>
          <a:noFill/>
        </p:spPr>
      </p:pic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252006" y="4724400"/>
            <a:ext cx="36555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>
                <a:ea typeface="ＭＳ Ｐゴシック" pitchFamily="50" charset="-128"/>
              </a:rPr>
              <a:t>目標設定を記入する１年生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4903857" y="4724400"/>
            <a:ext cx="39222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>
                <a:ea typeface="ＭＳ Ｐゴシック" pitchFamily="50" charset="-128"/>
              </a:rPr>
              <a:t>１年生に対して、</a:t>
            </a:r>
          </a:p>
          <a:p>
            <a:r>
              <a:rPr lang="ja-JP" altLang="en-US">
                <a:ea typeface="ＭＳ Ｐゴシック" pitchFamily="50" charset="-128"/>
              </a:rPr>
              <a:t>「４年生までにやるべきこと」をレクチャーする４年生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 descr="オリジナルのサイズの画像を見る場合はクリックしてください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4319261" cy="3509962"/>
          </a:xfrm>
          <a:prstGeom prst="rect">
            <a:avLst/>
          </a:prstGeom>
          <a:noFill/>
        </p:spPr>
      </p:pic>
      <p:pic>
        <p:nvPicPr>
          <p:cNvPr id="96261" name="Picture 5" descr="オリジナルのサイズの画像を見る場合はクリックしてください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24744"/>
            <a:ext cx="4325122" cy="3514725"/>
          </a:xfrm>
          <a:prstGeom prst="rect">
            <a:avLst/>
          </a:prstGeom>
          <a:noFill/>
        </p:spPr>
      </p:pic>
      <p:sp>
        <p:nvSpPr>
          <p:cNvPr id="9626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-171450"/>
            <a:ext cx="9144000" cy="1143000"/>
          </a:xfrm>
          <a:ln/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２年生向け</a:t>
            </a:r>
            <a:r>
              <a:rPr lang="ja-JP" altLang="en-US" dirty="0"/>
              <a:t>キャリア支援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251520" y="5013176"/>
            <a:ext cx="8639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dirty="0">
                <a:ea typeface="ＭＳ Ｐゴシック" pitchFamily="50" charset="-128"/>
              </a:rPr>
              <a:t>４年生から２年生に対し、目標達成に向けてアドバイスする</a:t>
            </a:r>
            <a:r>
              <a:rPr lang="ja-JP" altLang="en-US" dirty="0" smtClean="0">
                <a:ea typeface="ＭＳ Ｐゴシック" pitchFamily="50" charset="-128"/>
              </a:rPr>
              <a:t>様子。</a:t>
            </a:r>
            <a:endParaRPr lang="ja-JP" altLang="en-US" dirty="0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1450"/>
            <a:ext cx="9144000" cy="1143000"/>
          </a:xfrm>
          <a:ln/>
        </p:spPr>
        <p:txBody>
          <a:bodyPr/>
          <a:lstStyle/>
          <a:p>
            <a:r>
              <a:rPr lang="ja-JP" altLang="en-US"/>
              <a:t>３年生向けキャリア支援</a:t>
            </a:r>
          </a:p>
        </p:txBody>
      </p:sp>
      <p:pic>
        <p:nvPicPr>
          <p:cNvPr id="98310" name="Picture 6" descr="イメージ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403" y="908051"/>
            <a:ext cx="4185933" cy="3402013"/>
          </a:xfrm>
          <a:prstGeom prst="rect">
            <a:avLst/>
          </a:prstGeom>
          <a:noFill/>
        </p:spPr>
      </p:pic>
      <p:pic>
        <p:nvPicPr>
          <p:cNvPr id="98312" name="Picture 8" descr="イメージ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4597" y="908050"/>
            <a:ext cx="4204980" cy="3417888"/>
          </a:xfrm>
          <a:prstGeom prst="rect">
            <a:avLst/>
          </a:prstGeom>
          <a:noFill/>
        </p:spPr>
      </p:pic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252006" y="4724401"/>
            <a:ext cx="4253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dirty="0">
                <a:ea typeface="ＭＳ Ｐゴシック" pitchFamily="50" charset="-128"/>
              </a:rPr>
              <a:t>内定した４年生にインタビューする</a:t>
            </a:r>
          </a:p>
          <a:p>
            <a:r>
              <a:rPr lang="ja-JP" altLang="en-US" dirty="0" smtClean="0">
                <a:ea typeface="ＭＳ Ｐゴシック" pitchFamily="50" charset="-128"/>
              </a:rPr>
              <a:t>３年生。</a:t>
            </a:r>
            <a:endParaRPr lang="ja-JP" altLang="en-US" dirty="0">
              <a:ea typeface="ＭＳ Ｐゴシック" pitchFamily="50" charset="-128"/>
            </a:endParaRP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4704596" y="4724400"/>
            <a:ext cx="42533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>
                <a:ea typeface="ＭＳ Ｐゴシック" pitchFamily="50" charset="-128"/>
              </a:rPr>
              <a:t>「なぜ働くのか？」について</a:t>
            </a:r>
          </a:p>
          <a:p>
            <a:r>
              <a:rPr lang="ja-JP" altLang="en-US">
                <a:ea typeface="ＭＳ Ｐゴシック" pitchFamily="50" charset="-128"/>
              </a:rPr>
              <a:t>自分の意見を纏める様子。</a:t>
            </a:r>
          </a:p>
          <a:p>
            <a:r>
              <a:rPr lang="ja-JP" altLang="en-US">
                <a:ea typeface="ＭＳ Ｐゴシック" pitchFamily="50" charset="-128"/>
              </a:rPr>
              <a:t>その後グループディスカッション。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４年生向け就職支援</a:t>
            </a:r>
            <a:endParaRPr kumimoji="1" lang="ja-JP" altLang="en-US" dirty="0"/>
          </a:p>
        </p:txBody>
      </p:sp>
      <p:pic>
        <p:nvPicPr>
          <p:cNvPr id="7" name="コンテンツ プレースホルダー 6" descr="IMG_0027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605" t="-3198" r="-1815" b="-2768"/>
          <a:stretch/>
        </p:blipFill>
        <p:spPr>
          <a:xfrm>
            <a:off x="0" y="1340768"/>
            <a:ext cx="4467447" cy="3714080"/>
          </a:xfrm>
        </p:spPr>
      </p:pic>
      <p:pic>
        <p:nvPicPr>
          <p:cNvPr id="8" name="図 7" descr="IMG_002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1484784"/>
            <a:ext cx="4430552" cy="360040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23528" y="5301208"/>
            <a:ext cx="844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キャリアカウンセラーの指導の元、グループワークに取り組む４年生。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グループワークの中で自分を言葉だけで初対面の人に</a:t>
            </a:r>
            <a:endParaRPr kumimoji="1" lang="en-US" altLang="ja-JP" dirty="0" smtClean="0"/>
          </a:p>
          <a:p>
            <a:r>
              <a:rPr kumimoji="1" lang="ja-JP" altLang="en-US" dirty="0" smtClean="0"/>
              <a:t>説明することを学んでいます。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6811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211</Words>
  <Application>Microsoft Office PowerPoint</Application>
  <PresentationFormat>画面に合わせる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就職支援</vt:lpstr>
      <vt:lpstr> １年生向けキャリア支援</vt:lpstr>
      <vt:lpstr> ２年生向けキャリア支援</vt:lpstr>
      <vt:lpstr>３年生向けキャリア支援</vt:lpstr>
      <vt:lpstr>４年生向け就職支援</vt:lpstr>
    </vt:vector>
  </TitlesOfParts>
  <Company>青山学院大学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就職支援</dc:title>
  <dc:creator>profman</dc:creator>
  <cp:lastModifiedBy>profman</cp:lastModifiedBy>
  <cp:revision>1</cp:revision>
  <dcterms:created xsi:type="dcterms:W3CDTF">2011-05-20T10:01:08Z</dcterms:created>
  <dcterms:modified xsi:type="dcterms:W3CDTF">2011-05-20T10:07:12Z</dcterms:modified>
</cp:coreProperties>
</file>